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19" autoAdjust="0"/>
  </p:normalViewPr>
  <p:slideViewPr>
    <p:cSldViewPr>
      <p:cViewPr varScale="1">
        <p:scale>
          <a:sx n="62" d="100"/>
          <a:sy n="6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4294E-6AE1-4BEF-B3D0-85FAD3C3C3A2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173E-0590-4A59-A750-7C198D2E602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72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173E-0590-4A59-A750-7C198D2E60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12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0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46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85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70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66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0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0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64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60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5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11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5306-0221-4C7B-806A-0ED07C353D4D}" type="datetimeFigureOut">
              <a:rPr lang="es-ES" smtClean="0"/>
              <a:t>22/09/2018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0D64-D70F-4A7A-AC8B-B186504D65F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7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t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oshiba_Palo\Post-Tesis_07072018\Congresos\2018\EAA 2018\session\EAA2018_LOGO01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933"/>
            <a:ext cx="2610089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5816" y="119933"/>
            <a:ext cx="576103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Session 110: Disentangling human from natural factors: </a:t>
            </a:r>
            <a:r>
              <a:rPr lang="en-GB" sz="2000" b="1" dirty="0" err="1">
                <a:solidFill>
                  <a:schemeClr val="tx2">
                    <a:lumMod val="75000"/>
                  </a:schemeClr>
                </a:solidFill>
              </a:rPr>
              <a:t>Taphonomical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value of </a:t>
            </a:r>
            <a:r>
              <a:rPr lang="en-GB" sz="2000" b="1" dirty="0" err="1">
                <a:solidFill>
                  <a:schemeClr val="tx2">
                    <a:lumMod val="75000"/>
                  </a:schemeClr>
                </a:solidFill>
              </a:rPr>
              <a:t>microanatomical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features on archaeological wood and charcoal assemblages </a:t>
            </a:r>
            <a:endParaRPr lang="en-GB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C:\Toshiba_Palo\Post-Tesis_12092018\Congresos\2018\EAA 2018\session\rapport GDR Bois\PastedImage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63" y="5733254"/>
            <a:ext cx="910866" cy="6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oshiba_Palo\Post-Tesis_12092018\Congresos\2018\EAA 2018\session\rapport GDR Bois\logo_CEP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54" y="5733255"/>
            <a:ext cx="1216867" cy="7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53" y="5733254"/>
            <a:ext cx="1419828" cy="677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843" r="12083" b="13787"/>
          <a:stretch/>
        </p:blipFill>
        <p:spPr>
          <a:xfrm>
            <a:off x="5478504" y="5733254"/>
            <a:ext cx="711866" cy="6779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2492896"/>
            <a:ext cx="798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Paloma Vidal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Matutano</a:t>
            </a:r>
            <a:r>
              <a:rPr lang="en-US" sz="2000" baseline="30000" dirty="0" smtClean="0"/>
              <a:t>1,2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, Auréade Henry</a:t>
            </a:r>
            <a:r>
              <a:rPr lang="en-US" sz="2000" baseline="30000" dirty="0" smtClean="0"/>
              <a:t>1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, Yolanda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Carrion</a:t>
            </a:r>
            <a:r>
              <a:rPr lang="en-US" sz="2000" baseline="30000" dirty="0" smtClean="0"/>
              <a:t>2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, Ethel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Allué</a:t>
            </a:r>
            <a:r>
              <a:rPr lang="en-US" sz="2000" baseline="30000" dirty="0" smtClean="0"/>
              <a:t>3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4719" y="3419418"/>
            <a:ext cx="4651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baseline="30000" dirty="0" smtClean="0"/>
              <a:t>1</a:t>
            </a:r>
            <a:r>
              <a:rPr lang="en-US" sz="1600" i="1" baseline="30000" dirty="0"/>
              <a:t> </a:t>
            </a:r>
            <a:r>
              <a:rPr lang="en-US" sz="1600" i="1" dirty="0" smtClean="0"/>
              <a:t>CEPAM UMR 7264 CNRS, </a:t>
            </a:r>
            <a:r>
              <a:rPr lang="en-US" sz="1600" i="1" dirty="0" err="1" smtClean="0"/>
              <a:t>Université</a:t>
            </a:r>
            <a:r>
              <a:rPr lang="en-US" sz="1600" i="1" dirty="0" smtClean="0"/>
              <a:t> Côte d’Azur, Nice</a:t>
            </a:r>
          </a:p>
          <a:p>
            <a:r>
              <a:rPr lang="en-US" sz="1600" i="1" baseline="30000" dirty="0" smtClean="0"/>
              <a:t>2 </a:t>
            </a:r>
            <a:r>
              <a:rPr lang="en-US" sz="1600" i="1" dirty="0" err="1" smtClean="0"/>
              <a:t>Universitat</a:t>
            </a:r>
            <a:r>
              <a:rPr lang="en-US" sz="1600" i="1" dirty="0" smtClean="0"/>
              <a:t> de Valencia, Spain</a:t>
            </a:r>
          </a:p>
          <a:p>
            <a:r>
              <a:rPr lang="en-US" sz="1600" i="1" baseline="30000" dirty="0" smtClean="0"/>
              <a:t>3 </a:t>
            </a:r>
            <a:r>
              <a:rPr lang="en-US" sz="1600" i="1" dirty="0" err="1" smtClean="0"/>
              <a:t>Institut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Catala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Paleoecologia</a:t>
            </a:r>
            <a:r>
              <a:rPr lang="en-US" sz="1600" i="1" dirty="0" smtClean="0"/>
              <a:t>, Tarragona, Spain</a:t>
            </a:r>
            <a:endParaRPr lang="en-GB" sz="16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97" y="5677502"/>
            <a:ext cx="748802" cy="7488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282" y="5733256"/>
            <a:ext cx="2736189" cy="6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699792" y="975048"/>
            <a:ext cx="3744416" cy="950642"/>
            <a:chOff x="2699792" y="975048"/>
            <a:chExt cx="3744416" cy="950642"/>
          </a:xfrm>
        </p:grpSpPr>
        <p:sp>
          <p:nvSpPr>
            <p:cNvPr id="2" name="1 Rectángulo redondeado"/>
            <p:cNvSpPr/>
            <p:nvPr/>
          </p:nvSpPr>
          <p:spPr>
            <a:xfrm>
              <a:off x="2699792" y="975048"/>
              <a:ext cx="3744416" cy="93610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2771800" y="1002360"/>
              <a:ext cx="36311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i="1" dirty="0" err="1" smtClean="0"/>
                <a:t>École</a:t>
              </a:r>
              <a:r>
                <a:rPr lang="es-ES" i="1" dirty="0" smtClean="0"/>
                <a:t> de Montpellier</a:t>
              </a:r>
            </a:p>
            <a:p>
              <a:pPr algn="ctr"/>
              <a:r>
                <a:rPr lang="en-GB" dirty="0" err="1" smtClean="0"/>
                <a:t>Palaeoecological</a:t>
              </a:r>
              <a:r>
                <a:rPr lang="en-GB" dirty="0" smtClean="0"/>
                <a:t> </a:t>
              </a:r>
              <a:r>
                <a:rPr lang="en-GB" dirty="0"/>
                <a:t>representativeness </a:t>
              </a:r>
              <a:endParaRPr lang="en-GB" dirty="0" smtClean="0"/>
            </a:p>
            <a:p>
              <a:pPr algn="ctr"/>
              <a:r>
                <a:rPr lang="en-GB" dirty="0"/>
                <a:t>1</a:t>
              </a:r>
              <a:r>
                <a:rPr lang="en-GB" dirty="0" smtClean="0"/>
                <a:t>st methodological approach</a:t>
              </a:r>
              <a:endParaRPr lang="es-ES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827584" y="1788136"/>
            <a:ext cx="7344816" cy="915104"/>
            <a:chOff x="827584" y="1788136"/>
            <a:chExt cx="7344816" cy="915104"/>
          </a:xfrm>
        </p:grpSpPr>
        <p:sp>
          <p:nvSpPr>
            <p:cNvPr id="4" name="3 Rectángulo redondeado"/>
            <p:cNvSpPr/>
            <p:nvPr/>
          </p:nvSpPr>
          <p:spPr>
            <a:xfrm>
              <a:off x="827584" y="2271192"/>
              <a:ext cx="7344816" cy="43204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956206" y="2271192"/>
              <a:ext cx="7072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Which </a:t>
              </a:r>
              <a:r>
                <a:rPr lang="en-GB" dirty="0" err="1"/>
                <a:t>taphonomic</a:t>
              </a:r>
              <a:r>
                <a:rPr lang="en-GB" dirty="0"/>
                <a:t> processes affect the </a:t>
              </a:r>
              <a:r>
                <a:rPr lang="en-GB" dirty="0" err="1"/>
                <a:t>anthracological</a:t>
              </a:r>
              <a:r>
                <a:rPr lang="en-GB" dirty="0"/>
                <a:t> </a:t>
              </a:r>
              <a:r>
                <a:rPr lang="en-GB" dirty="0" smtClean="0"/>
                <a:t>assemblages?</a:t>
              </a:r>
              <a:endParaRPr lang="es-ES" dirty="0"/>
            </a:p>
          </p:txBody>
        </p:sp>
        <p:pic>
          <p:nvPicPr>
            <p:cNvPr id="6" name="Picture 3" descr="C:\Toshiba_Palo\Tesis\TESIS\Defensa Tesis\figuras ppt\handwritten-arrow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59016">
              <a:off x="2238098" y="1786632"/>
              <a:ext cx="421650" cy="42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9 Rectángulo redondeado"/>
          <p:cNvSpPr/>
          <p:nvPr/>
        </p:nvSpPr>
        <p:spPr>
          <a:xfrm>
            <a:off x="107504" y="72008"/>
            <a:ext cx="8856984" cy="4046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Session 110: Disentangling human from natural factors: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Taphonomical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value of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microanatomical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features on archaeological wood and charcoal assemblages </a:t>
            </a:r>
            <a:endParaRPr lang="es-ES" sz="105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278507" y="2703240"/>
            <a:ext cx="8442970" cy="3822104"/>
            <a:chOff x="278507" y="2703240"/>
            <a:chExt cx="8442970" cy="3822104"/>
          </a:xfrm>
        </p:grpSpPr>
        <p:grpSp>
          <p:nvGrpSpPr>
            <p:cNvPr id="13" name="12 Grupo"/>
            <p:cNvGrpSpPr/>
            <p:nvPr/>
          </p:nvGrpSpPr>
          <p:grpSpPr>
            <a:xfrm>
              <a:off x="278507" y="2703240"/>
              <a:ext cx="8442970" cy="3822104"/>
              <a:chOff x="278507" y="2703240"/>
              <a:chExt cx="8442970" cy="382210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07" y="3639344"/>
                <a:ext cx="8442970" cy="2552798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" name="6 CuadroTexto"/>
              <p:cNvSpPr txBox="1"/>
              <p:nvPr/>
            </p:nvSpPr>
            <p:spPr>
              <a:xfrm>
                <a:off x="6906543" y="6248345"/>
                <a:ext cx="1806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(</a:t>
                </a:r>
                <a:r>
                  <a:rPr lang="es-ES" sz="1200" dirty="0" err="1" smtClean="0"/>
                  <a:t>Théry-Parisot</a:t>
                </a:r>
                <a:r>
                  <a:rPr lang="es-ES" sz="1200" dirty="0" smtClean="0"/>
                  <a:t> </a:t>
                </a:r>
                <a:r>
                  <a:rPr lang="es-ES" sz="1200" i="1" dirty="0" smtClean="0"/>
                  <a:t>et al</a:t>
                </a:r>
                <a:r>
                  <a:rPr lang="es-ES" sz="1200" dirty="0" smtClean="0"/>
                  <a:t>. 2010)</a:t>
                </a:r>
                <a:endParaRPr lang="es-ES" sz="1200" dirty="0"/>
              </a:p>
            </p:txBody>
          </p:sp>
          <p:cxnSp>
            <p:nvCxnSpPr>
              <p:cNvPr id="9" name="8 Conector recto"/>
              <p:cNvCxnSpPr/>
              <p:nvPr/>
            </p:nvCxnSpPr>
            <p:spPr>
              <a:xfrm>
                <a:off x="4562277" y="2703240"/>
                <a:ext cx="0" cy="936104"/>
              </a:xfrm>
              <a:prstGeom prst="line">
                <a:avLst/>
              </a:prstGeom>
              <a:ln w="349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7 CuadroTexto"/>
            <p:cNvSpPr txBox="1"/>
            <p:nvPr/>
          </p:nvSpPr>
          <p:spPr>
            <a:xfrm>
              <a:off x="2699792" y="3177687"/>
              <a:ext cx="1750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accent3">
                      <a:lumMod val="50000"/>
                    </a:schemeClr>
                  </a:solidFill>
                </a:rPr>
                <a:t>Human </a:t>
              </a:r>
              <a:r>
                <a:rPr lang="es-ES" dirty="0" err="1" smtClean="0">
                  <a:solidFill>
                    <a:schemeClr val="accent3">
                      <a:lumMod val="50000"/>
                    </a:schemeClr>
                  </a:solidFill>
                </a:rPr>
                <a:t>activities</a:t>
              </a:r>
              <a:endParaRPr lang="es-E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652187" y="3177687"/>
              <a:ext cx="1850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accent3">
                      <a:lumMod val="50000"/>
                    </a:schemeClr>
                  </a:solidFill>
                </a:rPr>
                <a:t>Natural </a:t>
              </a:r>
              <a:r>
                <a:rPr lang="es-ES" dirty="0" err="1" smtClean="0">
                  <a:solidFill>
                    <a:schemeClr val="accent3">
                      <a:lumMod val="50000"/>
                    </a:schemeClr>
                  </a:solidFill>
                </a:rPr>
                <a:t>processes</a:t>
              </a:r>
              <a:endParaRPr lang="es-E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992" r="7148" b="16666"/>
          <a:stretch/>
        </p:blipFill>
        <p:spPr bwMode="auto">
          <a:xfrm>
            <a:off x="179512" y="738570"/>
            <a:ext cx="8694810" cy="38164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03648" y="4771018"/>
            <a:ext cx="61377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12 oral </a:t>
            </a:r>
            <a:r>
              <a:rPr lang="es-ES" dirty="0" err="1" smtClean="0"/>
              <a:t>communications</a:t>
            </a:r>
            <a:r>
              <a:rPr lang="es-ES" dirty="0" smtClean="0"/>
              <a:t> +  1 poster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15-minute </a:t>
            </a:r>
            <a:r>
              <a:rPr lang="es-ES" dirty="0" err="1" smtClean="0"/>
              <a:t>presentation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5 - 2 minutes of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indicated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2 minute </a:t>
            </a:r>
            <a:r>
              <a:rPr lang="es-ES" dirty="0" err="1" smtClean="0"/>
              <a:t>question</a:t>
            </a:r>
            <a:r>
              <a:rPr lang="es-ES" dirty="0" smtClean="0"/>
              <a:t> slots,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Discussion</a:t>
            </a:r>
            <a:r>
              <a:rPr lang="es-ES" dirty="0" smtClean="0"/>
              <a:t> slot at 12.15</a:t>
            </a:r>
          </a:p>
          <a:p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07504" y="72008"/>
            <a:ext cx="8856984" cy="4046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Session 110: Disentangling human from natural factors: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Taphonomical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value of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microanatomical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features on archaeological wood and charcoal assemblages </a:t>
            </a:r>
            <a:endParaRPr lang="es-ES" sz="105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9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504" y="72008"/>
            <a:ext cx="8856984" cy="4046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Session 110: Disentangling human from natural factors: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Taphonomical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value of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microanatomical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features on archaeological wood and charcoal assemblages </a:t>
            </a:r>
            <a:endParaRPr lang="es-ES" sz="105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32620" y="672951"/>
            <a:ext cx="8848122" cy="6052291"/>
            <a:chOff x="132620" y="672951"/>
            <a:chExt cx="8848122" cy="6052291"/>
          </a:xfrm>
        </p:grpSpPr>
        <p:sp>
          <p:nvSpPr>
            <p:cNvPr id="2" name="1 CuadroTexto"/>
            <p:cNvSpPr txBox="1"/>
            <p:nvPr/>
          </p:nvSpPr>
          <p:spPr>
            <a:xfrm>
              <a:off x="132620" y="683134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TIME</a:t>
              </a:r>
              <a:endParaRPr lang="es-ES" sz="14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47664" y="681645"/>
              <a:ext cx="1305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MAIN AUTHOR</a:t>
              </a:r>
              <a:endParaRPr lang="es-ES" sz="1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563888" y="672951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TITLE</a:t>
              </a:r>
              <a:endParaRPr lang="es-ES" sz="1400" b="1" dirty="0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132620" y="990911"/>
              <a:ext cx="88318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1115616" y="683134"/>
              <a:ext cx="0" cy="5770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3203848" y="692696"/>
              <a:ext cx="0" cy="5770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152509" y="1088830"/>
              <a:ext cx="710451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8.45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9.00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9.15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9.30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9.45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10.00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10.15</a:t>
              </a:r>
            </a:p>
            <a:p>
              <a:endParaRPr lang="es-ES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192438" y="1092931"/>
              <a:ext cx="1383456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A. Arranz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E. </a:t>
              </a:r>
              <a:r>
                <a:rPr lang="es-ES" dirty="0" err="1" smtClean="0"/>
                <a:t>Allué</a:t>
              </a:r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R. Piqué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M.-A. </a:t>
              </a:r>
              <a:r>
                <a:rPr lang="es-ES" dirty="0" err="1" smtClean="0"/>
                <a:t>Courty</a:t>
              </a:r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A. Henry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P. Vidal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M. Alcolea</a:t>
              </a:r>
            </a:p>
            <a:p>
              <a:endParaRPr lang="es-ES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203848" y="1056218"/>
              <a:ext cx="57606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How the recovery methods affect the representation of wood charcoal assemblages: a </a:t>
              </a:r>
              <a:r>
                <a:rPr lang="en-GB" sz="1400" dirty="0" err="1"/>
                <a:t>taphonomic</a:t>
              </a:r>
              <a:r>
                <a:rPr lang="en-GB" sz="1400" dirty="0"/>
                <a:t> approach </a:t>
              </a:r>
              <a:endParaRPr lang="en-GB" sz="1400" dirty="0" smtClean="0"/>
            </a:p>
            <a:p>
              <a:pPr algn="just"/>
              <a:endParaRPr lang="en-GB" sz="1400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216200" y="1920314"/>
              <a:ext cx="57606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The meaning of charcoal </a:t>
              </a:r>
              <a:r>
                <a:rPr lang="en-GB" sz="1400" dirty="0" err="1"/>
                <a:t>taphonomical</a:t>
              </a:r>
              <a:r>
                <a:rPr lang="en-GB" sz="1400" dirty="0"/>
                <a:t> markers values in </a:t>
              </a:r>
              <a:r>
                <a:rPr lang="en-GB" sz="1400" dirty="0" err="1"/>
                <a:t>Palaeolihic</a:t>
              </a:r>
              <a:r>
                <a:rPr lang="en-GB" sz="1400" dirty="0"/>
                <a:t> </a:t>
              </a:r>
              <a:r>
                <a:rPr lang="en-GB" sz="1400" dirty="0" err="1"/>
                <a:t>Pinus</a:t>
              </a:r>
              <a:r>
                <a:rPr lang="en-GB" sz="1400" dirty="0"/>
                <a:t> </a:t>
              </a:r>
              <a:r>
                <a:rPr lang="en-GB" sz="1400" dirty="0" err="1"/>
                <a:t>sylvestris</a:t>
              </a:r>
              <a:r>
                <a:rPr lang="en-GB" sz="1400" dirty="0"/>
                <a:t> type assemblages from the NE of Iberia</a:t>
              </a:r>
              <a:endParaRPr lang="es-ES" sz="1400" dirty="0"/>
            </a:p>
            <a:p>
              <a:pPr algn="just"/>
              <a:endParaRPr lang="en-GB" sz="1400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20102" y="2780928"/>
              <a:ext cx="57606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Experimental charring of degraded and healthy wood for understanding firewood acquisition in prehistoric societies</a:t>
              </a:r>
              <a:endParaRPr lang="es-ES" sz="1400" dirty="0"/>
            </a:p>
            <a:p>
              <a:pPr algn="just"/>
              <a:endParaRPr lang="en-GB" sz="1400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220102" y="3573016"/>
              <a:ext cx="5760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Forming mechanisms, environmental relevance and cultural implications of vitrified charcoal</a:t>
              </a:r>
              <a:endParaRPr lang="en-GB" sz="1400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193849" y="4365104"/>
              <a:ext cx="57606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When experimentation raises more questions than it provides answers: laboratory replication of vitrified wood charcoal and its relevance for  archaeology</a:t>
              </a:r>
              <a:endParaRPr lang="es-ES" dirty="0"/>
            </a:p>
            <a:p>
              <a:endParaRPr lang="es-ES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220102" y="5229200"/>
              <a:ext cx="57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Spatial analysis of vitrified charcoal fragments from </a:t>
              </a:r>
              <a:r>
                <a:rPr lang="en-GB" sz="1400" dirty="0" err="1"/>
                <a:t>Chasogo</a:t>
              </a:r>
              <a:r>
                <a:rPr lang="en-GB" sz="1400" dirty="0"/>
                <a:t> (Tenerife, Canary Islands): A methodological approach</a:t>
              </a:r>
              <a:endParaRPr lang="es-ES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220102" y="6014030"/>
              <a:ext cx="57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Pinewoods and </a:t>
              </a:r>
              <a:r>
                <a:rPr lang="en-GB" sz="1400" dirty="0" err="1"/>
                <a:t>vitrification</a:t>
              </a:r>
              <a:r>
                <a:rPr lang="en-GB" sz="1400" dirty="0"/>
                <a:t> high-levels in Mesolithic charcoal assemblages in the Ebro valley (Iberian Peninsula). A specific use or limited availability?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2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504" y="72008"/>
            <a:ext cx="8856984" cy="4046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Session 110: Disentangling human from natural factors: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Taphonomical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value of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microanatomical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features on archaeological wood and charcoal assemblages </a:t>
            </a:r>
            <a:endParaRPr lang="es-ES" sz="105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132620" y="672951"/>
            <a:ext cx="8903876" cy="5881944"/>
            <a:chOff x="132620" y="672951"/>
            <a:chExt cx="8903876" cy="5881944"/>
          </a:xfrm>
        </p:grpSpPr>
        <p:sp>
          <p:nvSpPr>
            <p:cNvPr id="30" name="29 Rectángulo redondeado"/>
            <p:cNvSpPr/>
            <p:nvPr/>
          </p:nvSpPr>
          <p:spPr>
            <a:xfrm>
              <a:off x="156066" y="5919886"/>
              <a:ext cx="8784976" cy="3231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179512" y="1088830"/>
              <a:ext cx="8784976" cy="3231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132620" y="683134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TIME</a:t>
              </a:r>
              <a:endParaRPr lang="es-ES" sz="14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47664" y="681645"/>
              <a:ext cx="1305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MAIN AUTHOR</a:t>
              </a:r>
              <a:endParaRPr lang="es-ES" sz="1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563888" y="672951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TITLE</a:t>
              </a:r>
              <a:endParaRPr lang="es-ES" sz="1400" b="1" dirty="0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132620" y="990911"/>
              <a:ext cx="88318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1115616" y="1638285"/>
              <a:ext cx="0" cy="4166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3285856" y="1638285"/>
              <a:ext cx="0" cy="4166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152509" y="1088830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10.30</a:t>
              </a:r>
            </a:p>
            <a:p>
              <a:endParaRPr lang="es-ES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115616" y="1785005"/>
              <a:ext cx="2200154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Y. Carrión</a:t>
              </a:r>
            </a:p>
            <a:p>
              <a:endParaRPr lang="es-ES" dirty="0"/>
            </a:p>
            <a:p>
              <a:endParaRPr lang="es-ES" dirty="0" smtClean="0"/>
            </a:p>
            <a:p>
              <a:r>
                <a:rPr lang="es-ES" dirty="0" smtClean="0"/>
                <a:t>K. </a:t>
              </a:r>
              <a:r>
                <a:rPr lang="es-ES" dirty="0" err="1" smtClean="0"/>
                <a:t>Peseckas</a:t>
              </a:r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r>
                <a:rPr lang="es-ES" dirty="0" smtClean="0"/>
                <a:t>R. </a:t>
              </a:r>
              <a:r>
                <a:rPr lang="es-ES" dirty="0" err="1" smtClean="0"/>
                <a:t>Santeramo</a:t>
              </a:r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r>
                <a:rPr lang="es-ES" dirty="0" smtClean="0"/>
                <a:t>S. </a:t>
              </a:r>
              <a:r>
                <a:rPr lang="es-ES" dirty="0" err="1" smtClean="0"/>
                <a:t>Paradis-Grenouillet</a:t>
              </a:r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r>
                <a:rPr lang="es-ES" dirty="0" smtClean="0"/>
                <a:t>E. </a:t>
              </a:r>
              <a:r>
                <a:rPr lang="es-ES" dirty="0" err="1" smtClean="0"/>
                <a:t>Ponomarenko</a:t>
              </a:r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275856" y="1772816"/>
              <a:ext cx="5760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Influence of occupation and sedimentation patterns on charcoal </a:t>
              </a:r>
              <a:r>
                <a:rPr lang="en-GB" sz="1400" dirty="0" err="1"/>
                <a:t>bioalteration</a:t>
              </a:r>
              <a:r>
                <a:rPr lang="en-GB" sz="1400" dirty="0"/>
                <a:t> at </a:t>
              </a:r>
              <a:r>
                <a:rPr lang="en-GB" sz="1400" dirty="0" err="1"/>
                <a:t>Abrigo</a:t>
              </a:r>
              <a:r>
                <a:rPr lang="en-GB" sz="1400" dirty="0"/>
                <a:t>  de la </a:t>
              </a:r>
              <a:r>
                <a:rPr lang="en-GB" sz="1400" dirty="0" err="1"/>
                <a:t>Quebrada</a:t>
              </a:r>
              <a:r>
                <a:rPr lang="en-GB" sz="1400" dirty="0"/>
                <a:t> (Valencia, Spain)</a:t>
              </a:r>
              <a:endParaRPr lang="en-GB" sz="1400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75856" y="2636912"/>
              <a:ext cx="5760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Analysis of accidently collected charcoals from cremated graves. Case study of Iron Age </a:t>
              </a:r>
              <a:r>
                <a:rPr lang="en-GB" sz="1400" dirty="0" err="1"/>
                <a:t>Marvele</a:t>
              </a:r>
              <a:r>
                <a:rPr lang="en-GB" sz="1400" dirty="0"/>
                <a:t> cemetery and </a:t>
              </a:r>
              <a:r>
                <a:rPr lang="en-GB" sz="1400" dirty="0" err="1"/>
                <a:t>Dubingiai</a:t>
              </a:r>
              <a:r>
                <a:rPr lang="en-GB" sz="1400" dirty="0"/>
                <a:t> burial mounds </a:t>
              </a:r>
              <a:endParaRPr lang="en-GB" sz="1400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275856" y="3492297"/>
              <a:ext cx="5760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Growth ring curvatures, a tool to understand depositional processes?</a:t>
              </a:r>
              <a:endParaRPr lang="es-ES" dirty="0"/>
            </a:p>
            <a:p>
              <a:endParaRPr lang="es-E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123728" y="1022732"/>
              <a:ext cx="576064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400" b="1" dirty="0" smtClean="0"/>
                <a:t>COFFEE BREAK</a:t>
              </a:r>
              <a:endParaRPr lang="es-ES" sz="2400" b="1" dirty="0"/>
            </a:p>
            <a:p>
              <a:pPr algn="just"/>
              <a:endParaRPr lang="en-GB" sz="1400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179512" y="1753581"/>
              <a:ext cx="713657" cy="480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11.00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11.15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11.30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11.45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12.00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b="1" dirty="0" smtClean="0"/>
                <a:t>12.15</a:t>
              </a:r>
            </a:p>
            <a:p>
              <a:endParaRPr lang="es-ES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275856" y="4293096"/>
              <a:ext cx="57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Estimating plant height  from anatomical traits of archaeological wood and charcoal remains</a:t>
              </a:r>
              <a:endParaRPr lang="es-ES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275856" y="5157192"/>
              <a:ext cx="57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Diagnostic features of the charcoal assemblages associated with the </a:t>
              </a:r>
              <a:r>
                <a:rPr lang="en-GB" sz="1400" dirty="0" err="1"/>
                <a:t>swidden</a:t>
              </a:r>
              <a:r>
                <a:rPr lang="en-GB" sz="1400" dirty="0"/>
                <a:t> cultivation</a:t>
              </a:r>
              <a:endParaRPr lang="es-ES" dirty="0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2339752" y="5870302"/>
            <a:ext cx="57606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DISCUSSION</a:t>
            </a:r>
            <a:endParaRPr lang="es-ES" sz="2400" b="1" dirty="0"/>
          </a:p>
          <a:p>
            <a:pPr algn="just"/>
            <a:endParaRPr lang="en-GB" sz="1400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83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504" y="72008"/>
            <a:ext cx="8856984" cy="4046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Session 110: Disentangling human from natural factors: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Taphonomical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value of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microanatomical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features on archaeological wood and charcoal assemblages </a:t>
            </a:r>
            <a:endParaRPr lang="es-ES" sz="105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82845" y="1419160"/>
            <a:ext cx="757758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EAA </a:t>
            </a:r>
            <a:r>
              <a:rPr lang="es-ES" sz="2000" b="1" dirty="0" err="1" smtClean="0"/>
              <a:t>Session</a:t>
            </a:r>
            <a:r>
              <a:rPr lang="es-ES" sz="2000" b="1" dirty="0" smtClean="0"/>
              <a:t> 110 </a:t>
            </a:r>
            <a:r>
              <a:rPr lang="es-ES" sz="2000" b="1" dirty="0" err="1" smtClean="0"/>
              <a:t>publication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opportunities</a:t>
            </a:r>
            <a:endParaRPr lang="es-ES" sz="2000" b="1" dirty="0" smtClean="0"/>
          </a:p>
          <a:p>
            <a:endParaRPr lang="es-ES" sz="2000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Submission</a:t>
            </a:r>
            <a:r>
              <a:rPr lang="es-ES" dirty="0" smtClean="0"/>
              <a:t> of a </a:t>
            </a:r>
            <a:r>
              <a:rPr lang="es-ES" dirty="0" err="1" smtClean="0"/>
              <a:t>proposal</a:t>
            </a:r>
            <a:r>
              <a:rPr lang="es-ES" dirty="0" smtClean="0"/>
              <a:t> to QI </a:t>
            </a:r>
            <a:r>
              <a:rPr lang="es-ES" dirty="0" err="1" smtClean="0"/>
              <a:t>or</a:t>
            </a:r>
            <a:r>
              <a:rPr lang="es-ES" dirty="0" smtClean="0"/>
              <a:t> JAS: </a:t>
            </a:r>
            <a:r>
              <a:rPr lang="es-ES" dirty="0" err="1" smtClean="0"/>
              <a:t>Reports</a:t>
            </a: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Until</a:t>
            </a:r>
            <a:r>
              <a:rPr lang="es-ES" dirty="0" smtClean="0"/>
              <a:t> </a:t>
            </a:r>
            <a:r>
              <a:rPr lang="es-ES" dirty="0" err="1" smtClean="0"/>
              <a:t>September</a:t>
            </a:r>
            <a:r>
              <a:rPr lang="es-ES" dirty="0" smtClean="0"/>
              <a:t> 30th: </a:t>
            </a:r>
            <a:r>
              <a:rPr lang="es-ES" dirty="0" err="1" smtClean="0"/>
              <a:t>interested</a:t>
            </a:r>
            <a:r>
              <a:rPr lang="es-ES" dirty="0" smtClean="0"/>
              <a:t> </a:t>
            </a:r>
            <a:r>
              <a:rPr lang="es-ES" dirty="0" err="1" smtClean="0"/>
              <a:t>authors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paper</a:t>
            </a:r>
            <a:endParaRPr lang="es-ES" dirty="0" smtClean="0"/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ctr">
              <a:lnSpc>
                <a:spcPct val="150000"/>
              </a:lnSpc>
            </a:pPr>
            <a:r>
              <a:rPr lang="es-ES" dirty="0"/>
              <a:t>p</a:t>
            </a:r>
            <a:r>
              <a:rPr lang="es-ES" dirty="0" smtClean="0"/>
              <a:t>aloma.vidal@uv.es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69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13906</TotalTime>
  <Words>504</Words>
  <Application>Microsoft Office PowerPoint</Application>
  <PresentationFormat>Affichage à l'écran (4:3)</PresentationFormat>
  <Paragraphs>124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Paloma Vidal Matutano</dc:creator>
  <cp:lastModifiedBy>Reviewer</cp:lastModifiedBy>
  <cp:revision>31</cp:revision>
  <dcterms:created xsi:type="dcterms:W3CDTF">2018-08-19T09:34:55Z</dcterms:created>
  <dcterms:modified xsi:type="dcterms:W3CDTF">2018-10-01T11:15:22Z</dcterms:modified>
</cp:coreProperties>
</file>