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13"/>
  </p:notesMasterIdLst>
  <p:sldIdLst>
    <p:sldId id="441" r:id="rId2"/>
    <p:sldId id="445" r:id="rId3"/>
    <p:sldId id="446" r:id="rId4"/>
    <p:sldId id="461" r:id="rId5"/>
    <p:sldId id="442" r:id="rId6"/>
    <p:sldId id="448" r:id="rId7"/>
    <p:sldId id="447" r:id="rId8"/>
    <p:sldId id="444" r:id="rId9"/>
    <p:sldId id="458" r:id="rId10"/>
    <p:sldId id="459" r:id="rId11"/>
    <p:sldId id="457" r:id="rId1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A476"/>
    <a:srgbClr val="FFFFFF"/>
    <a:srgbClr val="111111"/>
    <a:srgbClr val="FC9584"/>
    <a:srgbClr val="FFCC66"/>
    <a:srgbClr val="008000"/>
    <a:srgbClr val="9F5A41"/>
    <a:srgbClr val="0C0C0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58" autoAdjust="0"/>
    <p:restoredTop sz="89767" autoAdjust="0"/>
  </p:normalViewPr>
  <p:slideViewPr>
    <p:cSldViewPr snapToGrid="0">
      <p:cViewPr>
        <p:scale>
          <a:sx n="70" d="100"/>
          <a:sy n="70" d="100"/>
        </p:scale>
        <p:origin x="-888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34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4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EEBB26-15E5-4C53-BE5C-E1B1B20224F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5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6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D310C51-E256-47A3-B16A-BA75EDDC14F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1B51-79C4-4032-907E-C92D32BB87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EA970-A912-4BDC-B20B-4E7F8DE778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12D13-5D19-4BBE-8E1F-0D0D396DA8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rme libre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rme libre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rme libre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2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DD629D0-A494-4DC2-A48E-7D7E04552D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A7F719-7D12-4EF6-BC84-1B6EEF2BA8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1850EF-512B-4A5C-9E2F-892329B9D89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9B0D-5594-4424-8CB5-B6C98DD5A90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E34525-9E18-40C8-AB77-6F9ADF25E0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B2334-9492-4070-96CC-138CFB833D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Connecteur droit 7"/>
            <p:cNvCxnSpPr/>
            <p:nvPr/>
          </p:nvCxnSpPr>
          <p:spPr>
            <a:xfrm rot="16200000">
              <a:off x="6663593" y="12848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 flipH="1">
              <a:off x="6744513" y="12838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Connecteur droit 11"/>
            <p:cNvCxnSpPr/>
            <p:nvPr/>
          </p:nvCxnSpPr>
          <p:spPr>
            <a:xfrm rot="16200000">
              <a:off x="6663593" y="12848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5400000" flipH="1">
              <a:off x="6744513" y="12838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Connecteur droit 15"/>
            <p:cNvCxnSpPr/>
            <p:nvPr/>
          </p:nvCxnSpPr>
          <p:spPr>
            <a:xfrm rot="16200000">
              <a:off x="6663592" y="12848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rot="5400000" flipH="1">
              <a:off x="6744512" y="12838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9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B47BC36-3507-4E81-8682-7EA01001E6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036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0CF7173-A763-494C-BB16-5A53CD3275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22" r:id="rId1"/>
    <p:sldLayoutId id="2147484117" r:id="rId2"/>
    <p:sldLayoutId id="2147484123" r:id="rId3"/>
    <p:sldLayoutId id="2147484124" r:id="rId4"/>
    <p:sldLayoutId id="2147484125" r:id="rId5"/>
    <p:sldLayoutId id="2147484118" r:id="rId6"/>
    <p:sldLayoutId id="2147484126" r:id="rId7"/>
    <p:sldLayoutId id="2147484119" r:id="rId8"/>
    <p:sldLayoutId id="2147484127" r:id="rId9"/>
    <p:sldLayoutId id="2147484120" r:id="rId10"/>
    <p:sldLayoutId id="214748412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1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13"/>
          <p:cNvSpPr txBox="1">
            <a:spLocks noChangeArrowheads="1"/>
          </p:cNvSpPr>
          <p:nvPr/>
        </p:nvSpPr>
        <p:spPr bwMode="auto">
          <a:xfrm>
            <a:off x="11113" y="1879600"/>
            <a:ext cx="9121775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latin typeface="+mn-lt"/>
              </a:rPr>
              <a:t>La nouvelle plateforme PLEMO3D</a:t>
            </a:r>
          </a:p>
          <a:p>
            <a:pPr algn="ctr">
              <a:defRPr/>
            </a:pPr>
            <a:r>
              <a:rPr lang="fr-FR" sz="2800" b="1" dirty="0">
                <a:latin typeface="+mn-lt"/>
              </a:rPr>
              <a:t>de Sorbonne Universités</a:t>
            </a:r>
          </a:p>
          <a:p>
            <a:pPr algn="ctr">
              <a:defRPr/>
            </a:pPr>
            <a:r>
              <a:rPr lang="fr-FR" sz="2800" b="1" dirty="0">
                <a:latin typeface="+mn-lt"/>
              </a:rPr>
              <a:t>au service des objets archéologiques, historiques</a:t>
            </a:r>
          </a:p>
          <a:p>
            <a:pPr algn="ctr">
              <a:defRPr/>
            </a:pPr>
            <a:r>
              <a:rPr lang="fr-FR" sz="2800" b="1" dirty="0">
                <a:latin typeface="+mn-lt"/>
              </a:rPr>
              <a:t>et des </a:t>
            </a:r>
            <a:r>
              <a:rPr lang="fr-FR" sz="2800" b="1" dirty="0" err="1">
                <a:latin typeface="+mn-lt"/>
              </a:rPr>
              <a:t>oeuvres</a:t>
            </a:r>
            <a:r>
              <a:rPr lang="fr-FR" sz="2800" b="1" dirty="0">
                <a:latin typeface="+mn-lt"/>
              </a:rPr>
              <a:t> d’art en bois</a:t>
            </a:r>
            <a:endParaRPr lang="fr-FR" sz="2800" dirty="0">
              <a:latin typeface="+mn-lt"/>
            </a:endParaRPr>
          </a:p>
        </p:txBody>
      </p:sp>
      <p:grpSp>
        <p:nvGrpSpPr>
          <p:cNvPr id="8195" name="Groupe 26"/>
          <p:cNvGrpSpPr>
            <a:grpSpLocks/>
          </p:cNvGrpSpPr>
          <p:nvPr/>
        </p:nvGrpSpPr>
        <p:grpSpPr bwMode="auto">
          <a:xfrm>
            <a:off x="260350" y="4962525"/>
            <a:ext cx="4038600" cy="1490663"/>
            <a:chOff x="2417763" y="4103177"/>
            <a:chExt cx="4038600" cy="1489786"/>
          </a:xfrm>
        </p:grpSpPr>
        <p:grpSp>
          <p:nvGrpSpPr>
            <p:cNvPr id="8208" name="Groupe 13"/>
            <p:cNvGrpSpPr>
              <a:grpSpLocks/>
            </p:cNvGrpSpPr>
            <p:nvPr/>
          </p:nvGrpSpPr>
          <p:grpSpPr bwMode="auto">
            <a:xfrm>
              <a:off x="2417763" y="4103177"/>
              <a:ext cx="3423479" cy="922094"/>
              <a:chOff x="945577" y="2065282"/>
              <a:chExt cx="4309896" cy="1160214"/>
            </a:xfrm>
          </p:grpSpPr>
          <p:pic>
            <p:nvPicPr>
              <p:cNvPr id="6147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45577" y="2065282"/>
                <a:ext cx="1009263" cy="101410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8211" name="Rectangle 10"/>
              <p:cNvSpPr>
                <a:spLocks noChangeArrowheads="1"/>
              </p:cNvSpPr>
              <p:nvPr/>
            </p:nvSpPr>
            <p:spPr bwMode="auto">
              <a:xfrm>
                <a:off x="1866900" y="2640804"/>
                <a:ext cx="3388573" cy="584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3200">
                    <a:latin typeface="MV Boli" pitchFamily="2" charset="0"/>
                  </a:rPr>
                  <a:t>AVIER Catherine</a:t>
                </a:r>
                <a:endParaRPr lang="fr-FR" sz="3200">
                  <a:latin typeface="MV Boli" pitchFamily="2" charset="0"/>
                </a:endParaRPr>
              </a:p>
            </p:txBody>
          </p:sp>
        </p:grpSp>
        <p:sp>
          <p:nvSpPr>
            <p:cNvPr id="8209" name="Rectangle 8"/>
            <p:cNvSpPr>
              <a:spLocks noChangeArrowheads="1"/>
            </p:cNvSpPr>
            <p:nvPr/>
          </p:nvSpPr>
          <p:spPr bwMode="auto">
            <a:xfrm>
              <a:off x="2687638" y="5070675"/>
              <a:ext cx="3768725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latin typeface="MV Boli" pitchFamily="2" charset="0"/>
                </a:rPr>
                <a:t>Archéo-dendrométrie et Dendrochronologie</a:t>
              </a:r>
              <a:endParaRPr lang="fr-FR" sz="1400">
                <a:latin typeface="MV Boli" pitchFamily="2" charset="0"/>
              </a:endParaRPr>
            </a:p>
            <a:p>
              <a:pPr algn="ctr"/>
              <a:r>
                <a:rPr lang="fr-FR" sz="1400">
                  <a:latin typeface="MV Boli" pitchFamily="2" charset="0"/>
                </a:rPr>
                <a:t>UMR 8220 : CNRS et UPMC</a:t>
              </a:r>
            </a:p>
          </p:txBody>
        </p:sp>
      </p:grpSp>
      <p:sp>
        <p:nvSpPr>
          <p:cNvPr id="9221" name="ZoneTexte 8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latin typeface="+mn-lt"/>
              </a:rPr>
              <a:t>GDR 3544 Sciences du bois</a:t>
            </a:r>
          </a:p>
          <a:p>
            <a:pPr algn="ctr">
              <a:defRPr/>
            </a:pPr>
            <a:r>
              <a:rPr lang="fr-FR" sz="2400" dirty="0">
                <a:latin typeface="+mn-lt"/>
              </a:rPr>
              <a:t>Workshop Imagerie et Bois, 11 et 12 mai 2016, C2RMF, Paris</a:t>
            </a:r>
          </a:p>
          <a:p>
            <a:pPr algn="ctr">
              <a:defRPr/>
            </a:pPr>
            <a:endParaRPr lang="fr-FR" sz="2400" dirty="0">
              <a:latin typeface="+mn-lt"/>
            </a:endParaRPr>
          </a:p>
        </p:txBody>
      </p:sp>
      <p:pic>
        <p:nvPicPr>
          <p:cNvPr id="20" name="Image 19" descr="logo-cnrs1ecretegifsansfon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87863" y="5591175"/>
            <a:ext cx="915987" cy="91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 descr="UPM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38788" y="5810250"/>
            <a:ext cx="950912" cy="47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1" descr="logo_InvestAvenirGIF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359775" y="5721350"/>
            <a:ext cx="655638" cy="65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 22" descr="logo-sorbonne-universitesBLEU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624638" y="5767388"/>
            <a:ext cx="855662" cy="56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 27" descr="logo PLEMO3D seul varian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73454" y="3780941"/>
            <a:ext cx="2397093" cy="1292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6" descr="C:\Users\cath\Documents\ATELIERCATH\0-LAMS LOGO\Programme-Convergenc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13650" y="5819775"/>
            <a:ext cx="611188" cy="46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03" name="AutoShape 20" descr="Résultat de recherche d'images pour &quot;logo C2RMF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04" name="AutoShape 22" descr="Résultat de recherche d'images pour &quot;logo C2RMF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8205" name="Groupe 30"/>
          <p:cNvGrpSpPr>
            <a:grpSpLocks/>
          </p:cNvGrpSpPr>
          <p:nvPr/>
        </p:nvGrpSpPr>
        <p:grpSpPr bwMode="auto">
          <a:xfrm>
            <a:off x="3422650" y="804863"/>
            <a:ext cx="2298700" cy="812800"/>
            <a:chOff x="3576145" y="805339"/>
            <a:chExt cx="2297331" cy="812800"/>
          </a:xfrm>
        </p:grpSpPr>
        <p:pic>
          <p:nvPicPr>
            <p:cNvPr id="19" name="Image 18" descr="GDR-bois_Logo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3576145" y="805339"/>
              <a:ext cx="761546" cy="812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207" name="Image 29" descr="C2RMF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45534" y="876065"/>
              <a:ext cx="627942" cy="67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oiffe2Final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545" y="3557248"/>
            <a:ext cx="3774210" cy="3019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411" name="ZoneTexte 3"/>
          <p:cNvSpPr txBox="1">
            <a:spLocks noChangeArrowheads="1"/>
          </p:cNvSpPr>
          <p:nvPr/>
        </p:nvSpPr>
        <p:spPr bwMode="auto">
          <a:xfrm>
            <a:off x="233363" y="238125"/>
            <a:ext cx="3730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Photogrammétrie : Rémi Brageu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84163" y="687388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/>
              <a:t>Réalisation d’outils spécifiques adaptés</a:t>
            </a:r>
          </a:p>
          <a:p>
            <a:r>
              <a:rPr lang="fr-FR" sz="1400"/>
              <a:t>Aux objets</a:t>
            </a:r>
          </a:p>
          <a:p>
            <a:endParaRPr lang="fr-FR" sz="1400"/>
          </a:p>
          <a:p>
            <a:r>
              <a:rPr lang="fr-FR" sz="1400"/>
              <a:t>Objets ne passant pas au scanner et fragiles :</a:t>
            </a:r>
          </a:p>
          <a:p>
            <a:r>
              <a:rPr lang="fr-FR" sz="1400"/>
              <a:t>ex: plumes, tissus ou or</a:t>
            </a:r>
          </a:p>
          <a:p>
            <a:endParaRPr lang="fr-FR" sz="1400"/>
          </a:p>
          <a:p>
            <a:r>
              <a:rPr lang="fr-FR" sz="1400"/>
              <a:t>Système 2: l’opérateur tourne autour de l’objet</a:t>
            </a:r>
          </a:p>
        </p:txBody>
      </p:sp>
      <p:pic>
        <p:nvPicPr>
          <p:cNvPr id="6" name="Image 5" descr="dispositifPhotogrametri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77146" y="409718"/>
            <a:ext cx="3909848" cy="2596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414" name="ZoneTexte 6"/>
          <p:cNvSpPr txBox="1">
            <a:spLocks noChangeArrowheads="1"/>
          </p:cNvSpPr>
          <p:nvPr/>
        </p:nvSpPr>
        <p:spPr bwMode="auto">
          <a:xfrm>
            <a:off x="4038600" y="5692775"/>
            <a:ext cx="27638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/>
              <a:t>Coiffe Mihara</a:t>
            </a:r>
          </a:p>
          <a:p>
            <a:pPr algn="ctr"/>
            <a:r>
              <a:rPr lang="fr-FR" sz="1400"/>
              <a:t>Mato grosso, Brésil</a:t>
            </a:r>
          </a:p>
          <a:p>
            <a:pPr algn="ctr"/>
            <a:endParaRPr lang="fr-FR" sz="1400"/>
          </a:p>
          <a:p>
            <a:pPr algn="ctr"/>
            <a:r>
              <a:rPr lang="fr-FR" sz="1400"/>
              <a:t>Article sous presse (Brageu R.)</a:t>
            </a:r>
          </a:p>
        </p:txBody>
      </p:sp>
      <p:pic>
        <p:nvPicPr>
          <p:cNvPr id="273409" name="Picture 1" descr="C:\Users\cath\Desktop\MESURES\TESTS SILEX BIFACE SAINTY\IMGP5802.JPG"/>
          <p:cNvPicPr>
            <a:picLocks noChangeAspect="1" noChangeArrowheads="1"/>
          </p:cNvPicPr>
          <p:nvPr/>
        </p:nvPicPr>
        <p:blipFill>
          <a:blip r:embed="rId4" cstate="print"/>
          <a:srcRect t="39279" r="20760"/>
          <a:stretch>
            <a:fillRect/>
          </a:stretch>
        </p:blipFill>
        <p:spPr bwMode="auto">
          <a:xfrm>
            <a:off x="5696434" y="3599176"/>
            <a:ext cx="2911642" cy="1673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6" name="Image 20" descr="logo BRANL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150" y="2508250"/>
            <a:ext cx="855663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ZoneTexte 19"/>
          <p:cNvSpPr txBox="1">
            <a:spLocks noChangeArrowheads="1"/>
          </p:cNvSpPr>
          <p:nvPr/>
        </p:nvSpPr>
        <p:spPr bwMode="auto">
          <a:xfrm>
            <a:off x="300038" y="3055938"/>
            <a:ext cx="2089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Musée du Quai Branly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oneTexte 3"/>
          <p:cNvSpPr txBox="1">
            <a:spLocks noChangeArrowheads="1"/>
          </p:cNvSpPr>
          <p:nvPr/>
        </p:nvSpPr>
        <p:spPr bwMode="auto">
          <a:xfrm>
            <a:off x="204788" y="188913"/>
            <a:ext cx="84947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Perspectives et autres projets en cours</a:t>
            </a:r>
          </a:p>
          <a:p>
            <a:endParaRPr lang="fr-FR"/>
          </a:p>
          <a:p>
            <a:pPr>
              <a:buFontTx/>
              <a:buChar char="-"/>
            </a:pPr>
            <a:r>
              <a:rPr lang="fr-FR"/>
              <a:t>Impression 3D : À venir pour la compréhension de certains assemblages 	</a:t>
            </a:r>
          </a:p>
          <a:p>
            <a:pPr lvl="1"/>
            <a:r>
              <a:rPr lang="fr-FR"/>
              <a:t>navigation, mobilier, bâti…</a:t>
            </a:r>
          </a:p>
          <a:p>
            <a:pPr>
              <a:buFontTx/>
              <a:buChar char="-"/>
            </a:pPr>
            <a:endParaRPr lang="fr-FR"/>
          </a:p>
          <a:p>
            <a:pPr>
              <a:buFontTx/>
              <a:buChar char="-"/>
            </a:pPr>
            <a:r>
              <a:rPr lang="fr-FR"/>
              <a:t> tomographie à des  fins d’analyses</a:t>
            </a:r>
          </a:p>
          <a:p>
            <a:pPr lvl="1">
              <a:buFontTx/>
              <a:buChar char="-"/>
            </a:pPr>
            <a:r>
              <a:rPr lang="fr-FR"/>
              <a:t>anatomiques, dendrochronologiques, dendromorphologiques</a:t>
            </a:r>
          </a:p>
          <a:p>
            <a:pPr lvl="1">
              <a:buFontTx/>
              <a:buChar char="-"/>
            </a:pPr>
            <a:r>
              <a:rPr lang="fr-FR"/>
              <a:t> mais aussi de conservation/restauration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2486025"/>
            <a:ext cx="3305175" cy="81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ZoneTexte 5"/>
          <p:cNvSpPr txBox="1">
            <a:spLocks noChangeArrowheads="1"/>
          </p:cNvSpPr>
          <p:nvPr/>
        </p:nvSpPr>
        <p:spPr bwMode="auto">
          <a:xfrm>
            <a:off x="236538" y="3406775"/>
            <a:ext cx="5032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Modèle funéraire égyptien (</a:t>
            </a:r>
            <a:r>
              <a:rPr lang="fr-FR" sz="1400" i="1"/>
              <a:t>Ficus sycomorus</a:t>
            </a:r>
            <a:r>
              <a:rPr lang="fr-FR" sz="1400"/>
              <a:t>)</a:t>
            </a:r>
          </a:p>
          <a:p>
            <a:r>
              <a:rPr lang="fr-FR" sz="1400"/>
              <a:t>2</a:t>
            </a:r>
            <a:r>
              <a:rPr lang="fr-FR" sz="1400" baseline="30000"/>
              <a:t>e</a:t>
            </a:r>
            <a:r>
              <a:rPr lang="fr-FR" sz="1400"/>
              <a:t> millénaire av.J.-C. (Asensi Amoros et al 2012 HATHOR)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83247" y="4032772"/>
            <a:ext cx="2815289" cy="1413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LAVIER"/>
          <p:cNvPicPr>
            <a:picLocks noChangeAspect="1" noChangeArrowheads="1"/>
          </p:cNvPicPr>
          <p:nvPr/>
        </p:nvPicPr>
        <p:blipFill>
          <a:blip r:embed="rId4" cstate="print"/>
          <a:srcRect t="34919"/>
          <a:stretch>
            <a:fillRect/>
          </a:stretch>
        </p:blipFill>
        <p:spPr bwMode="auto">
          <a:xfrm>
            <a:off x="784225" y="5627688"/>
            <a:ext cx="3013075" cy="108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5" cstate="print"/>
          <a:srcRect t="7948" b="3842"/>
          <a:stretch>
            <a:fillRect/>
          </a:stretch>
        </p:blipFill>
        <p:spPr bwMode="auto">
          <a:xfrm>
            <a:off x="5367338" y="2524125"/>
            <a:ext cx="3325812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6" cstate="print"/>
          <a:srcRect l="68900" t="5772" r="10626" b="53821"/>
          <a:stretch>
            <a:fillRect/>
          </a:stretch>
        </p:blipFill>
        <p:spPr bwMode="auto">
          <a:xfrm>
            <a:off x="7766050" y="3913188"/>
            <a:ext cx="984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" descr="Afficher l'image d'origi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2988" y="4764088"/>
            <a:ext cx="1392237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Image 20" descr="logo BRANLY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8338" y="1812925"/>
            <a:ext cx="855662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-sorbonne-universitesBLEU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0825" y="485775"/>
            <a:ext cx="1741488" cy="114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9" name="ZoneTexte 3"/>
          <p:cNvSpPr txBox="1">
            <a:spLocks noChangeArrowheads="1"/>
          </p:cNvSpPr>
          <p:nvPr/>
        </p:nvSpPr>
        <p:spPr bwMode="auto">
          <a:xfrm>
            <a:off x="2211388" y="463550"/>
            <a:ext cx="6985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Programme SATS-SU Soutien à des actions transversales structurantes</a:t>
            </a:r>
          </a:p>
          <a:p>
            <a:r>
              <a:rPr lang="fr-FR" sz="1600"/>
              <a:t>(plateformes ou réseaux)</a:t>
            </a:r>
          </a:p>
          <a:p>
            <a:r>
              <a:rPr lang="fr-FR" sz="1600"/>
              <a:t>=&gt; plusieurs établissements membres</a:t>
            </a:r>
          </a:p>
          <a:p>
            <a:r>
              <a:rPr lang="fr-FR" sz="1600"/>
              <a:t>=&gt; recherche  : organisation, innovation, performance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46063" y="1677988"/>
            <a:ext cx="6891337" cy="200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050" dirty="0"/>
              <a:t>CARESE-SU : Carrefour Écologie / Sciences de l’Environnement</a:t>
            </a:r>
          </a:p>
          <a:p>
            <a:pPr>
              <a:defRPr/>
            </a:pPr>
            <a:r>
              <a:rPr lang="fr-FR" sz="1050" dirty="0"/>
              <a:t>Centre multidisciplinaire des sciences comportementales SU-INSEAD</a:t>
            </a:r>
          </a:p>
          <a:p>
            <a:pPr>
              <a:defRPr/>
            </a:pPr>
            <a:r>
              <a:rPr lang="fr-FR" sz="1050" dirty="0" err="1"/>
              <a:t>Collegium</a:t>
            </a:r>
            <a:r>
              <a:rPr lang="fr-FR" sz="1050" dirty="0"/>
              <a:t> </a:t>
            </a:r>
            <a:r>
              <a:rPr lang="fr-FR" sz="1050" dirty="0" err="1"/>
              <a:t>Musicæ</a:t>
            </a:r>
            <a:endParaRPr lang="fr-FR" sz="1050" dirty="0"/>
          </a:p>
          <a:p>
            <a:pPr>
              <a:defRPr/>
            </a:pPr>
            <a:r>
              <a:rPr lang="fr-FR" sz="1050" dirty="0"/>
              <a:t>IUIS : Institut universitaire d’ingénierie pour la santé</a:t>
            </a:r>
          </a:p>
          <a:p>
            <a:pPr>
              <a:defRPr/>
            </a:pPr>
            <a:r>
              <a:rPr lang="fr-FR" sz="1050" dirty="0"/>
              <a:t>Réseau André Picard</a:t>
            </a:r>
          </a:p>
          <a:p>
            <a:pPr>
              <a:defRPr/>
            </a:pPr>
            <a:endParaRPr lang="fr-FR" sz="1200" dirty="0"/>
          </a:p>
          <a:p>
            <a:pPr>
              <a:defRPr/>
            </a:pPr>
            <a:r>
              <a:rPr lang="fr-FR" sz="1200" b="1" dirty="0"/>
              <a:t>ICS@SU : institut du calcul et de la simulation SU</a:t>
            </a:r>
          </a:p>
          <a:p>
            <a:pPr>
              <a:defRPr/>
            </a:pPr>
            <a:r>
              <a:rPr lang="fr-FR" sz="1200" b="1" dirty="0"/>
              <a:t>MH@SU : plateforme de recherche et de formation sur l’évolution humaine</a:t>
            </a:r>
          </a:p>
          <a:p>
            <a:pPr>
              <a:defRPr/>
            </a:pPr>
            <a:r>
              <a:rPr lang="fr-FR" sz="1200" b="1" dirty="0">
                <a:solidFill>
                  <a:srgbClr val="FFC000"/>
                </a:solidFill>
              </a:rPr>
              <a:t>PLEMO 3D : plateforme mobile de numérisation et de modélisation 3D</a:t>
            </a:r>
          </a:p>
          <a:p>
            <a:pPr>
              <a:defRPr/>
            </a:pPr>
            <a:r>
              <a:rPr lang="fr-FR" sz="1200" b="1" dirty="0">
                <a:solidFill>
                  <a:srgbClr val="FFC000"/>
                </a:solidFill>
              </a:rPr>
              <a:t>	</a:t>
            </a:r>
            <a:r>
              <a:rPr lang="fr-FR" sz="1200" dirty="0"/>
              <a:t>Référents : D. </a:t>
            </a:r>
            <a:r>
              <a:rPr lang="fr-FR" sz="1200" dirty="0" err="1"/>
              <a:t>Sandron</a:t>
            </a:r>
            <a:r>
              <a:rPr lang="fr-FR" sz="1200" dirty="0"/>
              <a:t> (Centre Chastel) et E. </a:t>
            </a:r>
            <a:r>
              <a:rPr lang="fr-FR" sz="1200" dirty="0" err="1"/>
              <a:t>Antélucca</a:t>
            </a:r>
            <a:r>
              <a:rPr lang="fr-FR" sz="1200" dirty="0"/>
              <a:t> (UTC) </a:t>
            </a:r>
          </a:p>
          <a:p>
            <a:pPr>
              <a:defRPr/>
            </a:pPr>
            <a:endParaRPr lang="fr-FR" sz="1200" b="1" dirty="0">
              <a:solidFill>
                <a:srgbClr val="FFC000"/>
              </a:solidFill>
            </a:endParaRPr>
          </a:p>
        </p:txBody>
      </p:sp>
      <p:sp>
        <p:nvSpPr>
          <p:cNvPr id="9221" name="ZoneTexte 15"/>
          <p:cNvSpPr txBox="1">
            <a:spLocks noChangeArrowheads="1"/>
          </p:cNvSpPr>
          <p:nvPr/>
        </p:nvSpPr>
        <p:spPr bwMode="auto">
          <a:xfrm>
            <a:off x="168275" y="4381500"/>
            <a:ext cx="87677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2015-2018</a:t>
            </a:r>
          </a:p>
          <a:p>
            <a:r>
              <a:rPr lang="fr-FR" sz="1600"/>
              <a:t>Programmes de recherche interdisciplinaires = CONVERGENCES Science et Patrimoine</a:t>
            </a:r>
          </a:p>
          <a:p>
            <a:r>
              <a:rPr lang="fr-FR" sz="1600"/>
              <a:t>		CONVERGENCE AKAHN + ARMUR3D et SURFOMA</a:t>
            </a:r>
          </a:p>
          <a:p>
            <a:r>
              <a:rPr lang="fr-FR" sz="1600"/>
              <a:t>Formation des étudiants : histoire de l’art, archéologie, architecture</a:t>
            </a:r>
          </a:p>
          <a:p>
            <a:endParaRPr lang="fr-FR" sz="1600"/>
          </a:p>
          <a:p>
            <a:r>
              <a:rPr lang="fr-FR" sz="1600"/>
              <a:t>Ouvertures:</a:t>
            </a:r>
          </a:p>
          <a:p>
            <a:r>
              <a:rPr lang="fr-FR" sz="1600"/>
              <a:t>Autres plateformes SU</a:t>
            </a:r>
          </a:p>
          <a:p>
            <a:r>
              <a:rPr lang="fr-FR" sz="1600"/>
              <a:t>Prestations de service :collectivités territoriales</a:t>
            </a:r>
          </a:p>
          <a:p>
            <a:r>
              <a:rPr lang="fr-FR" sz="1600"/>
              <a:t>International : étudiants et recherche</a:t>
            </a:r>
          </a:p>
        </p:txBody>
      </p:sp>
      <p:pic>
        <p:nvPicPr>
          <p:cNvPr id="9222" name="Picture 4" descr="http://www.sorbonne-universites.fr/fileadmin/user_upload/footer/logo_muse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3425825"/>
            <a:ext cx="140652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8" descr="http://www.sorbonne-universites.fr/fileadmin/user_upload/footer/logo_ut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1850" y="3443288"/>
            <a:ext cx="1131888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 descr="http://www.sorbonne-universites.fr/fileadmin/user_upload/footer/logo_upm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8388" y="2695575"/>
            <a:ext cx="10477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2" descr="http://www.sorbonne-universites.fr/fileadmin/user_upload/footer/logo_paris-sorbonn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900" y="2532063"/>
            <a:ext cx="841375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Rectangle 9"/>
          <p:cNvSpPr>
            <a:spLocks noChangeArrowheads="1"/>
          </p:cNvSpPr>
          <p:nvPr/>
        </p:nvSpPr>
        <p:spPr bwMode="auto">
          <a:xfrm>
            <a:off x="255588" y="3967163"/>
            <a:ext cx="79105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100" i="1"/>
              <a:t>http://www.sorbonne-universites.fr/actions/recherche/actions-structurantes/plemo-3d.html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http://az751159.vo.msecnd.net/download-center/products3ddocumentation/focus3d_x330_hdr_product_thumb.jpg?sfvrsn=2&amp;size=1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75" y="871869"/>
            <a:ext cx="2232838" cy="2232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04" name="Picture 4" descr="http://www.japonismearchitectural.com/img/logos/logoUTC2.png"/>
          <p:cNvPicPr>
            <a:picLocks noChangeAspect="1" noChangeArrowheads="1"/>
          </p:cNvPicPr>
          <p:nvPr/>
        </p:nvPicPr>
        <p:blipFill>
          <a:blip r:embed="rId3" cstate="print"/>
          <a:srcRect t="22530" b="23022"/>
          <a:stretch>
            <a:fillRect/>
          </a:stretch>
        </p:blipFill>
        <p:spPr bwMode="auto">
          <a:xfrm>
            <a:off x="4757998" y="4462819"/>
            <a:ext cx="952500" cy="518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05" name="Picture 5" descr="C:\Users\cath\Desktop\MESURES\2016 Colloques\4-11-12MAI-GDR imagerie BOIS\gruesFOC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073" y="3690082"/>
            <a:ext cx="3499721" cy="2188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06" name="Picture 6" descr="C:\Users\cath\Desktop\MESURES\2016 Colloques\4-11-12MAI-GDR imagerie BOIS\AKAHN FOC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7612" y="395785"/>
            <a:ext cx="5386388" cy="2856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07" name="Picture 7" descr="C:\Users\cath\Desktop\MESURES\2016 Colloques\4-11-12MAI-GDR imagerie BOIS\Focus detai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8425" y="4324350"/>
            <a:ext cx="2450357" cy="1876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47" name="ZoneTexte 6"/>
          <p:cNvSpPr txBox="1">
            <a:spLocks noChangeArrowheads="1"/>
          </p:cNvSpPr>
          <p:nvPr/>
        </p:nvSpPr>
        <p:spPr bwMode="auto">
          <a:xfrm>
            <a:off x="233363" y="238125"/>
            <a:ext cx="3608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Scanner laser  FARO FOCUS 3D</a:t>
            </a:r>
          </a:p>
        </p:txBody>
      </p:sp>
      <p:sp>
        <p:nvSpPr>
          <p:cNvPr id="10248" name="ZoneTexte 7"/>
          <p:cNvSpPr txBox="1">
            <a:spLocks noChangeArrowheads="1"/>
          </p:cNvSpPr>
          <p:nvPr/>
        </p:nvSpPr>
        <p:spPr bwMode="auto">
          <a:xfrm>
            <a:off x="6442075" y="3289300"/>
            <a:ext cx="27463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24 x 20 x 10 cm; 5 kg</a:t>
            </a:r>
          </a:p>
          <a:p>
            <a:r>
              <a:rPr lang="fr-FR" sz="1600"/>
              <a:t>Portée du m à 120 m </a:t>
            </a:r>
          </a:p>
          <a:p>
            <a:r>
              <a:rPr lang="fr-FR" sz="1600"/>
              <a:t>sans contact</a:t>
            </a:r>
          </a:p>
          <a:p>
            <a:r>
              <a:rPr lang="fr-FR" sz="1600"/>
              <a:t>Précision 2 à 100 mm env.</a:t>
            </a:r>
          </a:p>
        </p:txBody>
      </p:sp>
      <p:sp>
        <p:nvSpPr>
          <p:cNvPr id="10249" name="ZoneTexte 8"/>
          <p:cNvSpPr txBox="1">
            <a:spLocks noChangeArrowheads="1"/>
          </p:cNvSpPr>
          <p:nvPr/>
        </p:nvSpPr>
        <p:spPr bwMode="auto">
          <a:xfrm>
            <a:off x="246063" y="3221038"/>
            <a:ext cx="2847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CONVERGENCE </a:t>
            </a:r>
            <a:r>
              <a:rPr lang="fr-FR" b="1"/>
              <a:t>AKAHN</a:t>
            </a:r>
          </a:p>
        </p:txBody>
      </p:sp>
      <p:sp>
        <p:nvSpPr>
          <p:cNvPr id="10250" name="ZoneTexte 9"/>
          <p:cNvSpPr txBox="1">
            <a:spLocks noChangeArrowheads="1"/>
          </p:cNvSpPr>
          <p:nvPr/>
        </p:nvSpPr>
        <p:spPr bwMode="auto">
          <a:xfrm>
            <a:off x="355600" y="6127750"/>
            <a:ext cx="72405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CONVERGENCE : patrimoine bâti</a:t>
            </a:r>
          </a:p>
          <a:p>
            <a:r>
              <a:rPr lang="fr-FR" sz="1400"/>
              <a:t>Architecture et décor monumental : cathédrale Senlis, Rouen, Hôtel de la marine</a:t>
            </a:r>
          </a:p>
          <a:p>
            <a:r>
              <a:rPr lang="fr-FR" sz="1400"/>
              <a:t>Sites et espaces urbains : caves de Paris, Richelieu, Autun ville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http://www.hirox-europe.com/images/Newkh8700.jpg"/>
          <p:cNvPicPr>
            <a:picLocks noChangeAspect="1" noChangeArrowheads="1"/>
          </p:cNvPicPr>
          <p:nvPr/>
        </p:nvPicPr>
        <p:blipFill>
          <a:blip r:embed="rId2" cstate="print"/>
          <a:srcRect l="6469" r="51426"/>
          <a:stretch>
            <a:fillRect/>
          </a:stretch>
        </p:blipFill>
        <p:spPr bwMode="auto">
          <a:xfrm>
            <a:off x="297711" y="884275"/>
            <a:ext cx="32004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267" name="ZoneTexte 4"/>
          <p:cNvSpPr txBox="1">
            <a:spLocks noChangeArrowheads="1"/>
          </p:cNvSpPr>
          <p:nvPr/>
        </p:nvSpPr>
        <p:spPr bwMode="auto">
          <a:xfrm>
            <a:off x="233363" y="238125"/>
            <a:ext cx="4618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Microscope vidéo-numérique 3D HIROX</a:t>
            </a:r>
          </a:p>
        </p:txBody>
      </p:sp>
      <p:pic>
        <p:nvPicPr>
          <p:cNvPr id="11268" name="Image 5" descr="logo BRANL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3863" y="279400"/>
            <a:ext cx="855662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8238" y="769938"/>
            <a:ext cx="2778125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ZoneTexte 7"/>
          <p:cNvSpPr txBox="1">
            <a:spLocks noChangeArrowheads="1"/>
          </p:cNvSpPr>
          <p:nvPr/>
        </p:nvSpPr>
        <p:spPr bwMode="auto">
          <a:xfrm>
            <a:off x="4837113" y="3613150"/>
            <a:ext cx="32131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/>
              <a:t>Éventail de fibres tressées</a:t>
            </a:r>
          </a:p>
          <a:p>
            <a:pPr algn="ctr"/>
            <a:r>
              <a:rPr lang="fr-FR" sz="1400"/>
              <a:t>et manche en bois en ronde bosse</a:t>
            </a:r>
          </a:p>
          <a:p>
            <a:pPr algn="ctr"/>
            <a:r>
              <a:rPr lang="fr-FR" sz="1400"/>
              <a:t>Art polynésien,, îles Marquises</a:t>
            </a:r>
          </a:p>
        </p:txBody>
      </p:sp>
      <p:sp>
        <p:nvSpPr>
          <p:cNvPr id="11271" name="ZoneTexte 8"/>
          <p:cNvSpPr txBox="1">
            <a:spLocks noChangeArrowheads="1"/>
          </p:cNvSpPr>
          <p:nvPr/>
        </p:nvSpPr>
        <p:spPr bwMode="auto">
          <a:xfrm>
            <a:off x="236538" y="6211888"/>
            <a:ext cx="4465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Musée du  Quai Branly, exposition Mai-Juillet 2016</a:t>
            </a:r>
          </a:p>
          <a:p>
            <a:r>
              <a:rPr lang="fr-FR" sz="1400"/>
              <a:t>« le regard étincelant »</a:t>
            </a:r>
          </a:p>
        </p:txBody>
      </p:sp>
      <p:pic>
        <p:nvPicPr>
          <p:cNvPr id="269318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391807" y="4416426"/>
            <a:ext cx="2200494" cy="2200494"/>
          </a:xfrm>
          <a:prstGeom prst="rect">
            <a:avLst/>
          </a:prstGeom>
          <a:noFill/>
        </p:spPr>
      </p:pic>
      <p:pic>
        <p:nvPicPr>
          <p:cNvPr id="11273" name="Image 11" descr="matahoat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875" y="3506788"/>
            <a:ext cx="1974850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ath\Desktop\MESURES\2016 Colloques\4-11-12MAI-GDR imagerie BOIS\FREESTYLE\Capture écran WR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2050" y="803275"/>
            <a:ext cx="5191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cath\Desktop\MESURES\2016 Colloques\4-11-12MAI-GDR imagerie BOIS\FREESTYLE\Capture écran WRAP poutre.JPG"/>
          <p:cNvPicPr>
            <a:picLocks noChangeAspect="1" noChangeArrowheads="1"/>
          </p:cNvPicPr>
          <p:nvPr/>
        </p:nvPicPr>
        <p:blipFill>
          <a:blip r:embed="rId3" cstate="print"/>
          <a:srcRect l="33374" t="23820" r="7373" b="6675"/>
          <a:stretch>
            <a:fillRect/>
          </a:stretch>
        </p:blipFill>
        <p:spPr bwMode="auto">
          <a:xfrm>
            <a:off x="503763" y="3782257"/>
            <a:ext cx="4316818" cy="2725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292" name="ZoneTexte 16"/>
          <p:cNvSpPr txBox="1">
            <a:spLocks noChangeArrowheads="1"/>
          </p:cNvSpPr>
          <p:nvPr/>
        </p:nvSpPr>
        <p:spPr bwMode="auto">
          <a:xfrm>
            <a:off x="233363" y="238125"/>
            <a:ext cx="6180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Scanner  surfacique manuel couleur Faro Freestyle 3D</a:t>
            </a:r>
          </a:p>
        </p:txBody>
      </p:sp>
      <p:pic>
        <p:nvPicPr>
          <p:cNvPr id="244740" name="Picture 4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949" y="846137"/>
            <a:ext cx="2729514" cy="2362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294" name="ZoneTexte 23"/>
          <p:cNvSpPr txBox="1">
            <a:spLocks noChangeArrowheads="1"/>
          </p:cNvSpPr>
          <p:nvPr/>
        </p:nvSpPr>
        <p:spPr bwMode="auto">
          <a:xfrm>
            <a:off x="5202238" y="3925888"/>
            <a:ext cx="38385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1kg - sans contact</a:t>
            </a:r>
          </a:p>
          <a:p>
            <a:r>
              <a:rPr lang="fr-FR"/>
              <a:t>Sans cible</a:t>
            </a:r>
          </a:p>
          <a:p>
            <a:r>
              <a:rPr lang="fr-FR"/>
              <a:t>Nuage de points et</a:t>
            </a:r>
          </a:p>
          <a:p>
            <a:r>
              <a:rPr lang="fr-FR"/>
              <a:t>Représentation temps réel</a:t>
            </a:r>
          </a:p>
          <a:p>
            <a:r>
              <a:rPr lang="fr-FR"/>
              <a:t>Portée de 1 à 2 m env.</a:t>
            </a:r>
          </a:p>
          <a:p>
            <a:r>
              <a:rPr lang="fr-FR"/>
              <a:t>Précision de point 3D *: ≤ 1,5 mm</a:t>
            </a:r>
          </a:p>
          <a:p>
            <a:r>
              <a:rPr lang="fr-FR"/>
              <a:t>Volume  : jusqu'à 8 m³</a:t>
            </a:r>
          </a:p>
          <a:p>
            <a:endParaRPr lang="fr-FR"/>
          </a:p>
        </p:txBody>
      </p:sp>
      <p:sp>
        <p:nvSpPr>
          <p:cNvPr id="12295" name="ZoneTexte 7"/>
          <p:cNvSpPr txBox="1">
            <a:spLocks noChangeArrowheads="1"/>
          </p:cNvSpPr>
          <p:nvPr/>
        </p:nvSpPr>
        <p:spPr bwMode="auto">
          <a:xfrm>
            <a:off x="4578350" y="6323013"/>
            <a:ext cx="1579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/>
              <a:t>OBJETS TESTS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C:\Users\cath\Desktop\conf\DSC06650.JPG"/>
          <p:cNvPicPr>
            <a:picLocks noChangeAspect="1" noChangeArrowheads="1"/>
          </p:cNvPicPr>
          <p:nvPr/>
        </p:nvPicPr>
        <p:blipFill>
          <a:blip r:embed="rId2" cstate="print"/>
          <a:srcRect l="7477" t="8722" r="27103" b="31472"/>
          <a:stretch>
            <a:fillRect/>
          </a:stretch>
        </p:blipFill>
        <p:spPr bwMode="auto">
          <a:xfrm>
            <a:off x="467544" y="4077072"/>
            <a:ext cx="378042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0947" name="Picture 3" descr="C:\Users\cath\Desktop\conf\DSC06651.JPG"/>
          <p:cNvPicPr>
            <a:picLocks noChangeAspect="1" noChangeArrowheads="1"/>
          </p:cNvPicPr>
          <p:nvPr/>
        </p:nvPicPr>
        <p:blipFill>
          <a:blip r:embed="rId3" cstate="print"/>
          <a:srcRect l="47058" t="30734" r="30284" b="32088"/>
          <a:stretch>
            <a:fillRect/>
          </a:stretch>
        </p:blipFill>
        <p:spPr bwMode="auto">
          <a:xfrm>
            <a:off x="7020272" y="4293096"/>
            <a:ext cx="1872208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0948" name="Picture 4" descr="C:\Users\cath\Desktop\CHILI2016\014 wampo\DSC06710.JPG"/>
          <p:cNvPicPr>
            <a:picLocks noChangeAspect="1" noChangeArrowheads="1"/>
          </p:cNvPicPr>
          <p:nvPr/>
        </p:nvPicPr>
        <p:blipFill>
          <a:blip r:embed="rId4" cstate="print"/>
          <a:srcRect l="10346" t="9202" r="15703" b="10613"/>
          <a:stretch>
            <a:fillRect/>
          </a:stretch>
        </p:blipFill>
        <p:spPr bwMode="auto">
          <a:xfrm>
            <a:off x="395536" y="620688"/>
            <a:ext cx="3984049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 descr="DSC06894.JPG"/>
          <p:cNvPicPr>
            <a:picLocks noChangeAspect="1"/>
          </p:cNvPicPr>
          <p:nvPr/>
        </p:nvPicPr>
        <p:blipFill>
          <a:blip r:embed="rId5" cstate="print"/>
          <a:srcRect t="8793" r="5480" b="9143"/>
          <a:stretch>
            <a:fillRect/>
          </a:stretch>
        </p:blipFill>
        <p:spPr>
          <a:xfrm>
            <a:off x="5830940" y="584425"/>
            <a:ext cx="3096344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 descr="DSC06895.JPG"/>
          <p:cNvPicPr>
            <a:picLocks noChangeAspect="1"/>
          </p:cNvPicPr>
          <p:nvPr/>
        </p:nvPicPr>
        <p:blipFill>
          <a:blip r:embed="rId6" cstate="print"/>
          <a:srcRect l="46063" t="30050" r="28738" b="30050"/>
          <a:stretch>
            <a:fillRect/>
          </a:stretch>
        </p:blipFill>
        <p:spPr>
          <a:xfrm>
            <a:off x="4534826" y="3219495"/>
            <a:ext cx="230425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9" name="Picture 2" descr="G:\logo_DM-neg-color-alt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3250" y="2771775"/>
            <a:ext cx="20955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ZoneTexte 13"/>
          <p:cNvSpPr txBox="1">
            <a:spLocks noChangeArrowheads="1"/>
          </p:cNvSpPr>
          <p:nvPr/>
        </p:nvSpPr>
        <p:spPr bwMode="auto">
          <a:xfrm>
            <a:off x="233363" y="238125"/>
            <a:ext cx="6180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Scanner  surfacique manuel couleur Faro Freestyle 3D</a:t>
            </a:r>
          </a:p>
        </p:txBody>
      </p:sp>
      <p:pic>
        <p:nvPicPr>
          <p:cNvPr id="13321" name="Picture 7" descr="C:\Users\cath\Documents\ATELIERCATH\0-LAMS LOGO\xylodata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25" y="6457950"/>
            <a:ext cx="12985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ZoneTexte 15"/>
          <p:cNvSpPr txBox="1">
            <a:spLocks noChangeArrowheads="1"/>
          </p:cNvSpPr>
          <p:nvPr/>
        </p:nvSpPr>
        <p:spPr bwMode="auto">
          <a:xfrm>
            <a:off x="5502275" y="6132513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Collaboration</a:t>
            </a:r>
          </a:p>
        </p:txBody>
      </p:sp>
      <p:sp>
        <p:nvSpPr>
          <p:cNvPr id="13323" name="Rectangle 10"/>
          <p:cNvSpPr>
            <a:spLocks noChangeArrowheads="1"/>
          </p:cNvSpPr>
          <p:nvPr/>
        </p:nvSpPr>
        <p:spPr bwMode="auto">
          <a:xfrm>
            <a:off x="4522788" y="2603500"/>
            <a:ext cx="2076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/>
              <a:t>CONICYT – CNRS</a:t>
            </a:r>
          </a:p>
          <a:p>
            <a:r>
              <a:rPr lang="fr-FR" i="1"/>
              <a:t>Mapuche 2016</a:t>
            </a:r>
          </a:p>
        </p:txBody>
      </p:sp>
      <p:sp>
        <p:nvSpPr>
          <p:cNvPr id="13324" name="ZoneTexte 11"/>
          <p:cNvSpPr txBox="1">
            <a:spLocks noChangeArrowheads="1"/>
          </p:cNvSpPr>
          <p:nvPr/>
        </p:nvSpPr>
        <p:spPr bwMode="auto">
          <a:xfrm>
            <a:off x="4530725" y="6027738"/>
            <a:ext cx="833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/>
              <a:t>L. Adan</a:t>
            </a:r>
          </a:p>
          <a:p>
            <a:r>
              <a:rPr lang="fr-FR" sz="1200"/>
              <a:t>S. Urbina</a:t>
            </a:r>
          </a:p>
          <a:p>
            <a:r>
              <a:rPr lang="fr-FR" sz="1200"/>
              <a:t>N. Lira</a:t>
            </a:r>
          </a:p>
          <a:p>
            <a:r>
              <a:rPr lang="fr-FR" sz="1200"/>
              <a:t>C. Lavier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o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4075" y="4740275"/>
            <a:ext cx="1066800" cy="84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 descr="chemamul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188" y="549275"/>
            <a:ext cx="1265237" cy="575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 descr="kultrun 1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150" y="1774825"/>
            <a:ext cx="1647825" cy="114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 descr="kultrun 10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2500" y="2924175"/>
            <a:ext cx="1647825" cy="86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kultrun 28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1500" y="1808163"/>
            <a:ext cx="1452563" cy="108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masque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1900" y="601663"/>
            <a:ext cx="1150938" cy="128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plat carre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63963" y="5516563"/>
            <a:ext cx="1103312" cy="89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plat rond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35600" y="4724400"/>
            <a:ext cx="1368425" cy="87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 descr="REWE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850" y="549275"/>
            <a:ext cx="1276350" cy="575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7" name="ZoneTexte 19"/>
          <p:cNvSpPr txBox="1">
            <a:spLocks noChangeArrowheads="1"/>
          </p:cNvSpPr>
          <p:nvPr/>
        </p:nvSpPr>
        <p:spPr bwMode="auto">
          <a:xfrm>
            <a:off x="539750" y="6237288"/>
            <a:ext cx="1962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REWE « </a:t>
            </a:r>
            <a:r>
              <a:rPr lang="fr-FR" sz="1400"/>
              <a:t>Échelle »</a:t>
            </a:r>
          </a:p>
          <a:p>
            <a:r>
              <a:rPr lang="fr-FR" sz="1400"/>
              <a:t>chamanique sacrée</a:t>
            </a:r>
          </a:p>
        </p:txBody>
      </p:sp>
      <p:sp>
        <p:nvSpPr>
          <p:cNvPr id="14348" name="ZoneTexte 20"/>
          <p:cNvSpPr txBox="1">
            <a:spLocks noChangeArrowheads="1"/>
          </p:cNvSpPr>
          <p:nvPr/>
        </p:nvSpPr>
        <p:spPr bwMode="auto">
          <a:xfrm>
            <a:off x="7345363" y="6237288"/>
            <a:ext cx="16129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/>
              <a:t>CHEMAMULL</a:t>
            </a:r>
          </a:p>
          <a:p>
            <a:pPr algn="ctr"/>
            <a:r>
              <a:rPr lang="fr-FR" sz="1200"/>
              <a:t>Poteau funéraire</a:t>
            </a:r>
          </a:p>
        </p:txBody>
      </p:sp>
      <p:sp>
        <p:nvSpPr>
          <p:cNvPr id="14349" name="ZoneTexte 21"/>
          <p:cNvSpPr txBox="1">
            <a:spLocks noChangeArrowheads="1"/>
          </p:cNvSpPr>
          <p:nvPr/>
        </p:nvSpPr>
        <p:spPr bwMode="auto">
          <a:xfrm>
            <a:off x="3260725" y="3644900"/>
            <a:ext cx="2282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FR"/>
          </a:p>
          <a:p>
            <a:pPr algn="ctr"/>
            <a:r>
              <a:rPr lang="fr-FR"/>
              <a:t>Tambours KULTRUN</a:t>
            </a:r>
          </a:p>
        </p:txBody>
      </p:sp>
      <p:sp>
        <p:nvSpPr>
          <p:cNvPr id="14350" name="ZoneTexte 24"/>
          <p:cNvSpPr txBox="1">
            <a:spLocks noChangeArrowheads="1"/>
          </p:cNvSpPr>
          <p:nvPr/>
        </p:nvSpPr>
        <p:spPr bwMode="auto">
          <a:xfrm>
            <a:off x="3749675" y="5157788"/>
            <a:ext cx="1290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Bols rituels</a:t>
            </a:r>
          </a:p>
        </p:txBody>
      </p:sp>
      <p:sp>
        <p:nvSpPr>
          <p:cNvPr id="14351" name="ZoneTexte 27"/>
          <p:cNvSpPr txBox="1">
            <a:spLocks noChangeArrowheads="1"/>
          </p:cNvSpPr>
          <p:nvPr/>
        </p:nvSpPr>
        <p:spPr bwMode="auto">
          <a:xfrm>
            <a:off x="3851275" y="1847850"/>
            <a:ext cx="10715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Masques</a:t>
            </a:r>
          </a:p>
        </p:txBody>
      </p:sp>
      <p:sp>
        <p:nvSpPr>
          <p:cNvPr id="14352" name="ZoneTexte 2"/>
          <p:cNvSpPr txBox="1">
            <a:spLocks noChangeArrowheads="1"/>
          </p:cNvSpPr>
          <p:nvPr/>
        </p:nvSpPr>
        <p:spPr bwMode="auto">
          <a:xfrm>
            <a:off x="2306638" y="0"/>
            <a:ext cx="3978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Objets Mapuche, Patagonie, Chili</a:t>
            </a:r>
          </a:p>
          <a:p>
            <a:r>
              <a:rPr lang="fr-FR"/>
              <a:t>Objets de rituels chamaniques</a:t>
            </a:r>
          </a:p>
        </p:txBody>
      </p:sp>
      <p:pic>
        <p:nvPicPr>
          <p:cNvPr id="14353" name="Image 20" descr="logo BRANLY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03500" y="6002338"/>
            <a:ext cx="855663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4" name="ZoneTexte 19"/>
          <p:cNvSpPr txBox="1">
            <a:spLocks noChangeArrowheads="1"/>
          </p:cNvSpPr>
          <p:nvPr/>
        </p:nvSpPr>
        <p:spPr bwMode="auto">
          <a:xfrm>
            <a:off x="2592388" y="6550025"/>
            <a:ext cx="2089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Musée du Quai Branly</a:t>
            </a:r>
          </a:p>
        </p:txBody>
      </p:sp>
      <p:pic>
        <p:nvPicPr>
          <p:cNvPr id="14355" name="Picture 7" descr="C:\Users\cath\Documents\ATELIERCATH\0-LAMS LOGO\xylodataLOGO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72125" y="6457950"/>
            <a:ext cx="12985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6" name="ZoneTexte 24"/>
          <p:cNvSpPr txBox="1">
            <a:spLocks noChangeArrowheads="1"/>
          </p:cNvSpPr>
          <p:nvPr/>
        </p:nvSpPr>
        <p:spPr bwMode="auto">
          <a:xfrm>
            <a:off x="5502275" y="6132513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Collaboration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oneTexte 3"/>
          <p:cNvSpPr txBox="1">
            <a:spLocks noChangeArrowheads="1"/>
          </p:cNvSpPr>
          <p:nvPr/>
        </p:nvSpPr>
        <p:spPr bwMode="auto">
          <a:xfrm>
            <a:off x="233363" y="238125"/>
            <a:ext cx="5407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Scanner  surfacique sans texture Faro Scanarm</a:t>
            </a:r>
          </a:p>
        </p:txBody>
      </p:sp>
      <p:pic>
        <p:nvPicPr>
          <p:cNvPr id="246790" name="Picture 6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821" y="718178"/>
            <a:ext cx="2119730" cy="3347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4" name="ZoneTexte 13"/>
          <p:cNvSpPr txBox="1">
            <a:spLocks noChangeArrowheads="1"/>
          </p:cNvSpPr>
          <p:nvPr/>
        </p:nvSpPr>
        <p:spPr bwMode="auto">
          <a:xfrm>
            <a:off x="2743200" y="893763"/>
            <a:ext cx="3298825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Sans contact </a:t>
            </a:r>
          </a:p>
          <a:p>
            <a:r>
              <a:rPr lang="fr-FR" sz="1600"/>
              <a:t>Précision : ±40 μm </a:t>
            </a:r>
          </a:p>
          <a:p>
            <a:r>
              <a:rPr lang="fr-FR" sz="1600"/>
              <a:t>Vitesse de numérisation :</a:t>
            </a:r>
          </a:p>
          <a:p>
            <a:r>
              <a:rPr lang="fr-FR" sz="1600"/>
              <a:t>280 images /seconde,</a:t>
            </a:r>
          </a:p>
          <a:p>
            <a:r>
              <a:rPr lang="fr-FR" sz="1600"/>
              <a:t>280 images x 2 000 points /ligne</a:t>
            </a:r>
          </a:p>
          <a:p>
            <a:r>
              <a:rPr lang="fr-FR" sz="1600"/>
              <a:t>= 560 000 points /s.</a:t>
            </a:r>
          </a:p>
          <a:p>
            <a:endParaRPr lang="fr-FR" sz="1600"/>
          </a:p>
        </p:txBody>
      </p:sp>
      <p:pic>
        <p:nvPicPr>
          <p:cNvPr id="13" name="Picture 2" descr="C:\Users\cath\Desktop\MESURES\2016 Colloques\4-11-12MAI-GDR imagerie BOIS\DSC01380.JPG"/>
          <p:cNvPicPr>
            <a:picLocks noChangeAspect="1" noChangeArrowheads="1"/>
          </p:cNvPicPr>
          <p:nvPr/>
        </p:nvPicPr>
        <p:blipFill>
          <a:blip r:embed="rId3" cstate="print"/>
          <a:srcRect l="37887" t="27411" r="36735" b="34100"/>
          <a:stretch>
            <a:fillRect/>
          </a:stretch>
        </p:blipFill>
        <p:spPr bwMode="auto">
          <a:xfrm>
            <a:off x="2790497" y="3793991"/>
            <a:ext cx="2444156" cy="278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3" descr="C:\Users\cath\Desktop\MESURES\2016 Colloques\4-11-12MAI-GDR imagerie BOIS\scanCONJU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0384" y="3807680"/>
            <a:ext cx="3144071" cy="2734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7" name="ZoneTexte 8"/>
          <p:cNvSpPr txBox="1">
            <a:spLocks noChangeArrowheads="1"/>
          </p:cNvSpPr>
          <p:nvPr/>
        </p:nvSpPr>
        <p:spPr bwMode="auto">
          <a:xfrm>
            <a:off x="5381625" y="6488113"/>
            <a:ext cx="2897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Thèse Sébastien Nielloud-Muller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3278188" y="5976938"/>
            <a:ext cx="14351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9" name="ZoneTexte 13"/>
          <p:cNvSpPr txBox="1">
            <a:spLocks noChangeArrowheads="1"/>
          </p:cNvSpPr>
          <p:nvPr/>
        </p:nvSpPr>
        <p:spPr bwMode="auto">
          <a:xfrm>
            <a:off x="3305175" y="6018213"/>
            <a:ext cx="766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i="1"/>
              <a:t>1,5 cm</a:t>
            </a:r>
          </a:p>
        </p:txBody>
      </p:sp>
      <p:pic>
        <p:nvPicPr>
          <p:cNvPr id="19" name="Picture 3" descr="C:\Users\cath\Desktop\FARO info\DSC01436.JPG"/>
          <p:cNvPicPr>
            <a:picLocks noChangeAspect="1" noChangeArrowheads="1"/>
          </p:cNvPicPr>
          <p:nvPr/>
        </p:nvPicPr>
        <p:blipFill>
          <a:blip r:embed="rId5" cstate="print"/>
          <a:srcRect l="32759" t="7709" r="16247"/>
          <a:stretch>
            <a:fillRect/>
          </a:stretch>
        </p:blipFill>
        <p:spPr bwMode="auto">
          <a:xfrm>
            <a:off x="7161284" y="269899"/>
            <a:ext cx="1622647" cy="2202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71" name="ZoneTexte 5"/>
          <p:cNvSpPr txBox="1">
            <a:spLocks noChangeArrowheads="1"/>
          </p:cNvSpPr>
          <p:nvPr/>
        </p:nvSpPr>
        <p:spPr bwMode="auto">
          <a:xfrm>
            <a:off x="6397625" y="2824163"/>
            <a:ext cx="22018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Lac du Bourget (74) </a:t>
            </a:r>
          </a:p>
          <a:p>
            <a:r>
              <a:rPr lang="fr-FR" sz="1600"/>
              <a:t>IIe s. ap.J.-C.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C:\Users\cath\Desktop\MESURES\ETUDIANTS\THESES en cours\NIELOUD MULLER Sébastien THESE gaule\6 avril FOTO\DSC0010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10995" t="12978" b="13614"/>
          <a:stretch>
            <a:fillRect/>
          </a:stretch>
        </p:blipFill>
        <p:spPr bwMode="auto">
          <a:xfrm>
            <a:off x="4003675" y="882650"/>
            <a:ext cx="4841875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ZoneTexte 2"/>
          <p:cNvSpPr txBox="1">
            <a:spLocks noChangeArrowheads="1"/>
          </p:cNvSpPr>
          <p:nvPr/>
        </p:nvSpPr>
        <p:spPr bwMode="auto">
          <a:xfrm>
            <a:off x="233363" y="238125"/>
            <a:ext cx="581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Photogrammétrie : très petits objets  - Rémi Brageu</a:t>
            </a:r>
          </a:p>
        </p:txBody>
      </p:sp>
      <p:pic>
        <p:nvPicPr>
          <p:cNvPr id="249858" name="Picture 2" descr="C:\Users\cath\Desktop\MESURES\ETUDIANTS\THESES en cours\NIELOUD MULLER Sébastien THESE gaule\6 avril REMI\PieceDsArbreLivres\DSC_422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55" y="4737072"/>
            <a:ext cx="1252354" cy="1678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2386" name="Picture 2" descr="C:\Users\cath\Desktop\MESURES\ETUDIANTS\THESES en cours\NIELOUD MULLER Sébastien THESE gaule\6 avril REMI\PieceDsArbreLivres\DSC_422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3631" y="4717737"/>
            <a:ext cx="1282670" cy="1717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2387" name="Picture 3" descr="C:\Users\cath\Desktop\MESURES\ETUDIANTS\THESES en cours\NIELOUD MULLER Sébastien THESE gaule\6 avril REMI\PieceDsArbreLivres\DSC_4222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5023" y="4836765"/>
            <a:ext cx="1189277" cy="1479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2388" name="Picture 4" descr="C:\Users\cath\Desktop\MESURES\ETUDIANTS\THESES en cours\NIELOUD MULLER Sébastien THESE gaule\6 avril REMI\PieceDsArbreLivres\DSC_4223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3021" y="4803380"/>
            <a:ext cx="1262671" cy="1545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392" name="ZoneTexte 9"/>
          <p:cNvSpPr txBox="1">
            <a:spLocks noChangeArrowheads="1"/>
          </p:cNvSpPr>
          <p:nvPr/>
        </p:nvSpPr>
        <p:spPr bwMode="auto">
          <a:xfrm>
            <a:off x="252413" y="1276350"/>
            <a:ext cx="34877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Jusqu’à moins d’un ½ centimètre</a:t>
            </a:r>
          </a:p>
          <a:p>
            <a:endParaRPr lang="fr-FR" sz="1600"/>
          </a:p>
          <a:p>
            <a:r>
              <a:rPr lang="fr-FR" sz="1600"/>
              <a:t>Objets fragiles :</a:t>
            </a:r>
          </a:p>
          <a:p>
            <a:r>
              <a:rPr lang="fr-FR" sz="1600"/>
              <a:t>ex : charbons archéologiques</a:t>
            </a:r>
          </a:p>
          <a:p>
            <a:endParaRPr lang="fr-FR" sz="1600"/>
          </a:p>
          <a:p>
            <a:r>
              <a:rPr lang="fr-FR" sz="1600"/>
              <a:t>Objets réfléchissants :</a:t>
            </a:r>
          </a:p>
          <a:p>
            <a:r>
              <a:rPr lang="fr-FR" sz="1600"/>
              <a:t>ex: Bois humides</a:t>
            </a:r>
          </a:p>
        </p:txBody>
      </p:sp>
      <p:sp>
        <p:nvSpPr>
          <p:cNvPr id="16393" name="ZoneTexte 8"/>
          <p:cNvSpPr txBox="1">
            <a:spLocks noChangeArrowheads="1"/>
          </p:cNvSpPr>
          <p:nvPr/>
        </p:nvSpPr>
        <p:spPr bwMode="auto">
          <a:xfrm>
            <a:off x="5381625" y="6488113"/>
            <a:ext cx="2897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Thèse Sébastien Nielloud-Muller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tro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9121</TotalTime>
  <Words>497</Words>
  <Application>Microsoft Office PowerPoint</Application>
  <PresentationFormat>Affichage à l'écran (4:3)</PresentationFormat>
  <Paragraphs>120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Century Gothic</vt:lpstr>
      <vt:lpstr>Arial</vt:lpstr>
      <vt:lpstr>Consolas</vt:lpstr>
      <vt:lpstr>Corbel</vt:lpstr>
      <vt:lpstr>Wingdings</vt:lpstr>
      <vt:lpstr>Wingdings 2</vt:lpstr>
      <vt:lpstr>Wingdings 3</vt:lpstr>
      <vt:lpstr>MV Boli</vt:lpstr>
      <vt:lpstr>Métro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UFB</dc:creator>
  <cp:lastModifiedBy>cath</cp:lastModifiedBy>
  <cp:revision>807</cp:revision>
  <dcterms:created xsi:type="dcterms:W3CDTF">2004-03-14T08:16:32Z</dcterms:created>
  <dcterms:modified xsi:type="dcterms:W3CDTF">2016-05-31T16:32:52Z</dcterms:modified>
</cp:coreProperties>
</file>